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zh-TW"/>
    </a:defPPr>
    <a:lvl1pPr marL="0" algn="l" defTabSz="6841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68" y="-152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6B3A62-BFFC-498C-9A51-CF23334D997F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7FACA-3E43-47C3-A9CC-D7BB2C1994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43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5"/>
            <a:ext cx="5829300" cy="212337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4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6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68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0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2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3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100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690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96704"/>
            <a:ext cx="1543050" cy="845220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96704"/>
            <a:ext cx="4514850" cy="845220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794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331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5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0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8415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6231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36830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71038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205246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39453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73661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40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471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217386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077" indent="0">
              <a:buNone/>
              <a:defRPr sz="1500" b="1"/>
            </a:lvl2pPr>
            <a:lvl3pPr marL="684154" indent="0">
              <a:buNone/>
              <a:defRPr sz="1300" b="1"/>
            </a:lvl3pPr>
            <a:lvl4pPr marL="1026231" indent="0">
              <a:buNone/>
              <a:defRPr sz="1200" b="1"/>
            </a:lvl4pPr>
            <a:lvl5pPr marL="1368308" indent="0">
              <a:buNone/>
              <a:defRPr sz="1200" b="1"/>
            </a:lvl5pPr>
            <a:lvl6pPr marL="1710385" indent="0">
              <a:buNone/>
              <a:defRPr sz="1200" b="1"/>
            </a:lvl6pPr>
            <a:lvl7pPr marL="2052462" indent="0">
              <a:buNone/>
              <a:defRPr sz="1200" b="1"/>
            </a:lvl7pPr>
            <a:lvl8pPr marL="2394539" indent="0">
              <a:buNone/>
              <a:defRPr sz="1200" b="1"/>
            </a:lvl8pPr>
            <a:lvl9pPr marL="2736616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3141487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2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077" indent="0">
              <a:buNone/>
              <a:defRPr sz="1500" b="1"/>
            </a:lvl2pPr>
            <a:lvl3pPr marL="684154" indent="0">
              <a:buNone/>
              <a:defRPr sz="1300" b="1"/>
            </a:lvl3pPr>
            <a:lvl4pPr marL="1026231" indent="0">
              <a:buNone/>
              <a:defRPr sz="1200" b="1"/>
            </a:lvl4pPr>
            <a:lvl5pPr marL="1368308" indent="0">
              <a:buNone/>
              <a:defRPr sz="1200" b="1"/>
            </a:lvl5pPr>
            <a:lvl6pPr marL="1710385" indent="0">
              <a:buNone/>
              <a:defRPr sz="1200" b="1"/>
            </a:lvl6pPr>
            <a:lvl7pPr marL="2052462" indent="0">
              <a:buNone/>
              <a:defRPr sz="1200" b="1"/>
            </a:lvl7pPr>
            <a:lvl8pPr marL="2394539" indent="0">
              <a:buNone/>
              <a:defRPr sz="1200" b="1"/>
            </a:lvl8pPr>
            <a:lvl9pPr marL="2736616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3141487"/>
            <a:ext cx="3031332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49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72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892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3" y="394405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9" y="394410"/>
            <a:ext cx="3833812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3" y="2072925"/>
            <a:ext cx="2256235" cy="6775980"/>
          </a:xfrm>
        </p:spPr>
        <p:txBody>
          <a:bodyPr/>
          <a:lstStyle>
            <a:lvl1pPr marL="0" indent="0">
              <a:buNone/>
              <a:defRPr sz="1000"/>
            </a:lvl1pPr>
            <a:lvl2pPr marL="342077" indent="0">
              <a:buNone/>
              <a:defRPr sz="900"/>
            </a:lvl2pPr>
            <a:lvl3pPr marL="684154" indent="0">
              <a:buNone/>
              <a:defRPr sz="700"/>
            </a:lvl3pPr>
            <a:lvl4pPr marL="1026231" indent="0">
              <a:buNone/>
              <a:defRPr sz="700"/>
            </a:lvl4pPr>
            <a:lvl5pPr marL="1368308" indent="0">
              <a:buNone/>
              <a:defRPr sz="700"/>
            </a:lvl5pPr>
            <a:lvl6pPr marL="1710385" indent="0">
              <a:buNone/>
              <a:defRPr sz="700"/>
            </a:lvl6pPr>
            <a:lvl7pPr marL="2052462" indent="0">
              <a:buNone/>
              <a:defRPr sz="700"/>
            </a:lvl7pPr>
            <a:lvl8pPr marL="2394539" indent="0">
              <a:buNone/>
              <a:defRPr sz="700"/>
            </a:lvl8pPr>
            <a:lvl9pPr marL="2736616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59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20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077" indent="0">
              <a:buNone/>
              <a:defRPr sz="2100"/>
            </a:lvl2pPr>
            <a:lvl3pPr marL="684154" indent="0">
              <a:buNone/>
              <a:defRPr sz="1800"/>
            </a:lvl3pPr>
            <a:lvl4pPr marL="1026231" indent="0">
              <a:buNone/>
              <a:defRPr sz="1500"/>
            </a:lvl4pPr>
            <a:lvl5pPr marL="1368308" indent="0">
              <a:buNone/>
              <a:defRPr sz="1500"/>
            </a:lvl5pPr>
            <a:lvl6pPr marL="1710385" indent="0">
              <a:buNone/>
              <a:defRPr sz="1500"/>
            </a:lvl6pPr>
            <a:lvl7pPr marL="2052462" indent="0">
              <a:buNone/>
              <a:defRPr sz="1500"/>
            </a:lvl7pPr>
            <a:lvl8pPr marL="2394539" indent="0">
              <a:buNone/>
              <a:defRPr sz="1500"/>
            </a:lvl8pPr>
            <a:lvl9pPr marL="2736616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000"/>
            </a:lvl1pPr>
            <a:lvl2pPr marL="342077" indent="0">
              <a:buNone/>
              <a:defRPr sz="900"/>
            </a:lvl2pPr>
            <a:lvl3pPr marL="684154" indent="0">
              <a:buNone/>
              <a:defRPr sz="700"/>
            </a:lvl3pPr>
            <a:lvl4pPr marL="1026231" indent="0">
              <a:buNone/>
              <a:defRPr sz="700"/>
            </a:lvl4pPr>
            <a:lvl5pPr marL="1368308" indent="0">
              <a:buNone/>
              <a:defRPr sz="700"/>
            </a:lvl5pPr>
            <a:lvl6pPr marL="1710385" indent="0">
              <a:buNone/>
              <a:defRPr sz="700"/>
            </a:lvl6pPr>
            <a:lvl7pPr marL="2052462" indent="0">
              <a:buNone/>
              <a:defRPr sz="700"/>
            </a:lvl7pPr>
            <a:lvl8pPr marL="2394539" indent="0">
              <a:buNone/>
              <a:defRPr sz="700"/>
            </a:lvl8pPr>
            <a:lvl9pPr marL="2736616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31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68415" tIns="34208" rIns="68415" bIns="34208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68415" tIns="34208" rIns="68415" bIns="34208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400"/>
            <a:ext cx="1600200" cy="527403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A35F2-CE3D-43BA-83BE-D9B5FDBE0152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400"/>
            <a:ext cx="2171700" cy="527403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400"/>
            <a:ext cx="1600200" cy="527403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905EC-BDE2-4B44-8257-9EDB4485B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446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4154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558" indent="-256558" algn="l" defTabSz="684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5875" indent="-213798" algn="l" defTabSz="684154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5193" indent="-171039" algn="l" defTabSz="684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97270" indent="-171039" algn="l" defTabSz="684154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9347" indent="-171039" algn="l" defTabSz="684154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1424" indent="-171039" algn="l" defTabSz="684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3501" indent="-171039" algn="l" defTabSz="684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65578" indent="-171039" algn="l" defTabSz="684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07655" indent="-171039" algn="l" defTabSz="684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415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077" algn="l" defTabSz="68415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154" algn="l" defTabSz="68415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6231" algn="l" defTabSz="68415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68308" algn="l" defTabSz="68415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0385" algn="l" defTabSz="68415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2462" algn="l" defTabSz="68415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4539" algn="l" defTabSz="68415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36616" algn="l" defTabSz="68415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單箭頭接點 3"/>
          <p:cNvCxnSpPr>
            <a:stCxn id="25" idx="2"/>
            <a:endCxn id="101" idx="0"/>
          </p:cNvCxnSpPr>
          <p:nvPr/>
        </p:nvCxnSpPr>
        <p:spPr>
          <a:xfrm flipH="1">
            <a:off x="5870492" y="1862762"/>
            <a:ext cx="10411" cy="713977"/>
          </a:xfrm>
          <a:prstGeom prst="straightConnector1">
            <a:avLst/>
          </a:prstGeom>
          <a:ln w="3810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群組 51"/>
          <p:cNvGrpSpPr/>
          <p:nvPr/>
        </p:nvGrpSpPr>
        <p:grpSpPr>
          <a:xfrm>
            <a:off x="411780" y="1080469"/>
            <a:ext cx="1224136" cy="876658"/>
            <a:chOff x="1382129" y="1823155"/>
            <a:chExt cx="1659331" cy="539308"/>
          </a:xfrm>
        </p:grpSpPr>
        <p:sp>
          <p:nvSpPr>
            <p:cNvPr id="5" name="圓角矩形 4"/>
            <p:cNvSpPr/>
            <p:nvPr/>
          </p:nvSpPr>
          <p:spPr>
            <a:xfrm>
              <a:off x="1382129" y="1823155"/>
              <a:ext cx="1659331" cy="50381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6" name="文字方塊 8"/>
            <p:cNvSpPr txBox="1">
              <a:spLocks noChangeArrowheads="1"/>
            </p:cNvSpPr>
            <p:nvPr/>
          </p:nvSpPr>
          <p:spPr bwMode="auto">
            <a:xfrm>
              <a:off x="1539569" y="1852377"/>
              <a:ext cx="1270797" cy="510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食品業者發現產品有危害衛生安全產生之虞</a:t>
              </a:r>
              <a:endParaRPr kumimoji="1" lang="zh-TW" altLang="zh-TW" sz="1000" b="1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sp>
        <p:nvSpPr>
          <p:cNvPr id="15" name="文字方塊 38"/>
          <p:cNvSpPr txBox="1">
            <a:spLocks noChangeArrowheads="1"/>
          </p:cNvSpPr>
          <p:nvPr/>
        </p:nvSpPr>
        <p:spPr bwMode="auto">
          <a:xfrm>
            <a:off x="5085183" y="4047259"/>
            <a:ext cx="255659" cy="25766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68415" tIns="34208" rIns="68415" bIns="342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zh-TW" sz="1000" dirty="0"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否</a:t>
            </a:r>
            <a:endParaRPr kumimoji="1" lang="zh-TW" altLang="zh-TW" sz="1000" dirty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cxnSp>
        <p:nvCxnSpPr>
          <p:cNvPr id="16" name="直線單箭頭接點 15"/>
          <p:cNvCxnSpPr>
            <a:stCxn id="168" idx="1"/>
            <a:endCxn id="17" idx="3"/>
          </p:cNvCxnSpPr>
          <p:nvPr/>
        </p:nvCxnSpPr>
        <p:spPr>
          <a:xfrm flipH="1">
            <a:off x="4960793" y="4365757"/>
            <a:ext cx="380050" cy="4648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grpSp>
        <p:nvGrpSpPr>
          <p:cNvPr id="55" name="群組 54"/>
          <p:cNvGrpSpPr/>
          <p:nvPr/>
        </p:nvGrpSpPr>
        <p:grpSpPr>
          <a:xfrm>
            <a:off x="1857095" y="2277637"/>
            <a:ext cx="1919673" cy="2081851"/>
            <a:chOff x="3530944" y="2334644"/>
            <a:chExt cx="2740938" cy="2058757"/>
          </a:xfrm>
        </p:grpSpPr>
        <p:sp>
          <p:nvSpPr>
            <p:cNvPr id="18" name="菱形 17"/>
            <p:cNvSpPr/>
            <p:nvPr/>
          </p:nvSpPr>
          <p:spPr>
            <a:xfrm>
              <a:off x="3530944" y="2334644"/>
              <a:ext cx="2740938" cy="2019300"/>
            </a:xfrm>
            <a:prstGeom prst="diamon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19" name="文字方塊 48"/>
            <p:cNvSpPr txBox="1">
              <a:spLocks noChangeArrowheads="1"/>
            </p:cNvSpPr>
            <p:nvPr/>
          </p:nvSpPr>
          <p:spPr bwMode="auto">
            <a:xfrm>
              <a:off x="3667559" y="2495249"/>
              <a:ext cx="2515265" cy="1898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altLang="zh-TW" sz="9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altLang="zh-TW" sz="9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altLang="zh-TW" sz="9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9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 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直轄市、縣（市）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主管機關查察，發現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有違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反食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安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8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項、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15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項、第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4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項、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16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條至第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19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</a:t>
              </a:r>
              <a:r>
                <a:rPr kumimoji="1" lang="zh-TW" altLang="en-US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之虞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。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(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食安法第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41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4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款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)</a:t>
              </a:r>
              <a:endParaRPr kumimoji="1" lang="en-US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cxnSp>
        <p:nvCxnSpPr>
          <p:cNvPr id="20" name="直線單箭頭接點 19"/>
          <p:cNvCxnSpPr>
            <a:stCxn id="18" idx="2"/>
            <a:endCxn id="21" idx="0"/>
          </p:cNvCxnSpPr>
          <p:nvPr/>
        </p:nvCxnSpPr>
        <p:spPr>
          <a:xfrm>
            <a:off x="2816932" y="4319588"/>
            <a:ext cx="9441" cy="365167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grpSp>
        <p:nvGrpSpPr>
          <p:cNvPr id="64" name="群組 63"/>
          <p:cNvGrpSpPr/>
          <p:nvPr/>
        </p:nvGrpSpPr>
        <p:grpSpPr>
          <a:xfrm>
            <a:off x="1359649" y="4684755"/>
            <a:ext cx="2933448" cy="721085"/>
            <a:chOff x="3665650" y="5097145"/>
            <a:chExt cx="2730500" cy="1222665"/>
          </a:xfrm>
        </p:grpSpPr>
        <p:sp>
          <p:nvSpPr>
            <p:cNvPr id="21" name="圓角矩形 20"/>
            <p:cNvSpPr/>
            <p:nvPr/>
          </p:nvSpPr>
          <p:spPr>
            <a:xfrm>
              <a:off x="3665650" y="5097145"/>
              <a:ext cx="2730500" cy="1104900"/>
            </a:xfrm>
            <a:prstGeom prst="round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23" name="文字方塊 55"/>
            <p:cNvSpPr txBox="1">
              <a:spLocks noChangeArrowheads="1"/>
            </p:cNvSpPr>
            <p:nvPr/>
          </p:nvSpPr>
          <p:spPr bwMode="auto">
            <a:xfrm>
              <a:off x="3764114" y="5214350"/>
              <a:ext cx="2546996" cy="1105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直轄市、縣（市）主管機關得命食品業者</a:t>
              </a:r>
              <a:r>
                <a:rPr kumimoji="1" lang="zh-TW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暫停作業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及</a:t>
              </a:r>
              <a:r>
                <a:rPr kumimoji="1" lang="zh-TW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停止販賣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，並</a:t>
              </a:r>
              <a:r>
                <a:rPr kumimoji="1" lang="zh-TW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封存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該產品。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(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食安法第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41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4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款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)</a:t>
              </a:r>
              <a:endParaRPr kumimoji="1" lang="en-US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cxnSp>
        <p:nvCxnSpPr>
          <p:cNvPr id="24" name="直線單箭頭接點 23"/>
          <p:cNvCxnSpPr>
            <a:stCxn id="80" idx="2"/>
            <a:endCxn id="18" idx="0"/>
          </p:cNvCxnSpPr>
          <p:nvPr/>
        </p:nvCxnSpPr>
        <p:spPr>
          <a:xfrm>
            <a:off x="2805339" y="1928664"/>
            <a:ext cx="11593" cy="348973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30" name="直線單箭頭接點 29"/>
          <p:cNvCxnSpPr>
            <a:endCxn id="44" idx="0"/>
          </p:cNvCxnSpPr>
          <p:nvPr/>
        </p:nvCxnSpPr>
        <p:spPr>
          <a:xfrm>
            <a:off x="2800350" y="5343525"/>
            <a:ext cx="21002" cy="439759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32" name="直線單箭頭接點 31"/>
          <p:cNvCxnSpPr>
            <a:stCxn id="44" idx="2"/>
            <a:endCxn id="31" idx="0"/>
          </p:cNvCxnSpPr>
          <p:nvPr/>
        </p:nvCxnSpPr>
        <p:spPr>
          <a:xfrm flipH="1">
            <a:off x="2808056" y="7534738"/>
            <a:ext cx="13296" cy="395695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grpSp>
        <p:nvGrpSpPr>
          <p:cNvPr id="97" name="群組 96"/>
          <p:cNvGrpSpPr/>
          <p:nvPr/>
        </p:nvGrpSpPr>
        <p:grpSpPr>
          <a:xfrm>
            <a:off x="2336162" y="7925536"/>
            <a:ext cx="961539" cy="1203928"/>
            <a:chOff x="3231222" y="9585120"/>
            <a:chExt cx="1746748" cy="722084"/>
          </a:xfrm>
        </p:grpSpPr>
        <p:sp>
          <p:nvSpPr>
            <p:cNvPr id="31" name="圓角矩形 30"/>
            <p:cNvSpPr/>
            <p:nvPr/>
          </p:nvSpPr>
          <p:spPr>
            <a:xfrm>
              <a:off x="3231222" y="9588057"/>
              <a:ext cx="1714499" cy="655885"/>
            </a:xfrm>
            <a:prstGeom prst="round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33" name="文字方塊 70"/>
            <p:cNvSpPr txBox="1">
              <a:spLocks noChangeArrowheads="1"/>
            </p:cNvSpPr>
            <p:nvPr/>
          </p:nvSpPr>
          <p:spPr bwMode="auto">
            <a:xfrm>
              <a:off x="3236930" y="9585120"/>
              <a:ext cx="1741040" cy="72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直轄市、縣（市）主管機關應予</a:t>
              </a:r>
              <a:r>
                <a:rPr kumimoji="1" lang="zh-TW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沒入銷毀</a:t>
              </a:r>
              <a:r>
                <a:rPr kumimoji="1" lang="en-US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(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食安法第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52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款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)</a:t>
              </a:r>
              <a:endParaRPr kumimoji="1" lang="en-US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cxnSp>
        <p:nvCxnSpPr>
          <p:cNvPr id="37" name="直線單箭頭接點 36"/>
          <p:cNvCxnSpPr>
            <a:stCxn id="46" idx="2"/>
          </p:cNvCxnSpPr>
          <p:nvPr/>
        </p:nvCxnSpPr>
        <p:spPr>
          <a:xfrm>
            <a:off x="3935304" y="7576456"/>
            <a:ext cx="1696" cy="338184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grpSp>
        <p:nvGrpSpPr>
          <p:cNvPr id="82" name="群組 81"/>
          <p:cNvGrpSpPr/>
          <p:nvPr/>
        </p:nvGrpSpPr>
        <p:grpSpPr>
          <a:xfrm>
            <a:off x="3356992" y="7929563"/>
            <a:ext cx="1342592" cy="1811369"/>
            <a:chOff x="5200650" y="8467725"/>
            <a:chExt cx="2092325" cy="2184018"/>
          </a:xfrm>
        </p:grpSpPr>
        <p:sp>
          <p:nvSpPr>
            <p:cNvPr id="38" name="圓角矩形 37"/>
            <p:cNvSpPr/>
            <p:nvPr/>
          </p:nvSpPr>
          <p:spPr>
            <a:xfrm>
              <a:off x="5200650" y="8467725"/>
              <a:ext cx="2092325" cy="2152650"/>
            </a:xfrm>
            <a:prstGeom prst="round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39" name="文字方塊 78"/>
            <p:cNvSpPr txBox="1">
              <a:spLocks noChangeArrowheads="1"/>
            </p:cNvSpPr>
            <p:nvPr/>
          </p:nvSpPr>
          <p:spPr bwMode="auto">
            <a:xfrm>
              <a:off x="5248129" y="8499093"/>
              <a:ext cx="1970311" cy="2152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直轄市、縣（市）主管機關應予</a:t>
              </a:r>
              <a:r>
                <a:rPr kumimoji="1" lang="zh-TW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沒入銷毀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。但實施消毒或採行適當安全措施後，仍可供食用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、使用或不影響國人健康者，應通知限期消毒、改製或採行適當安全措施。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(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食安法第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52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2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款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)</a:t>
              </a:r>
              <a:endParaRPr kumimoji="1" lang="en-US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grpSp>
        <p:nvGrpSpPr>
          <p:cNvPr id="244" name="群組 243"/>
          <p:cNvGrpSpPr/>
          <p:nvPr/>
        </p:nvGrpSpPr>
        <p:grpSpPr>
          <a:xfrm>
            <a:off x="4649954" y="3964496"/>
            <a:ext cx="310839" cy="828144"/>
            <a:chOff x="12408640" y="5779789"/>
            <a:chExt cx="272586" cy="1026599"/>
          </a:xfrm>
        </p:grpSpPr>
        <p:sp>
          <p:nvSpPr>
            <p:cNvPr id="17" name="圓角矩形 16"/>
            <p:cNvSpPr/>
            <p:nvPr/>
          </p:nvSpPr>
          <p:spPr>
            <a:xfrm>
              <a:off x="12408640" y="5779789"/>
              <a:ext cx="272586" cy="100635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43" name="文字方塊 82"/>
            <p:cNvSpPr txBox="1">
              <a:spLocks noChangeArrowheads="1"/>
            </p:cNvSpPr>
            <p:nvPr/>
          </p:nvSpPr>
          <p:spPr bwMode="auto">
            <a:xfrm>
              <a:off x="12408640" y="5807154"/>
              <a:ext cx="240629" cy="999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追蹤列管</a:t>
              </a:r>
              <a:endParaRPr kumimoji="1" lang="zh-TW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grpSp>
        <p:nvGrpSpPr>
          <p:cNvPr id="74" name="群組 73"/>
          <p:cNvGrpSpPr/>
          <p:nvPr/>
        </p:nvGrpSpPr>
        <p:grpSpPr>
          <a:xfrm>
            <a:off x="2351314" y="5783284"/>
            <a:ext cx="950025" cy="1772408"/>
            <a:chOff x="3199155" y="6649438"/>
            <a:chExt cx="1937995" cy="1715734"/>
          </a:xfrm>
        </p:grpSpPr>
        <p:sp>
          <p:nvSpPr>
            <p:cNvPr id="44" name="圓角矩形 43"/>
            <p:cNvSpPr/>
            <p:nvPr/>
          </p:nvSpPr>
          <p:spPr>
            <a:xfrm>
              <a:off x="3199155" y="6649438"/>
              <a:ext cx="1917700" cy="1695450"/>
            </a:xfrm>
            <a:prstGeom prst="round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45" name="文字方塊 84"/>
            <p:cNvSpPr txBox="1">
              <a:spLocks noChangeArrowheads="1"/>
            </p:cNvSpPr>
            <p:nvPr/>
          </p:nvSpPr>
          <p:spPr bwMode="auto">
            <a:xfrm>
              <a:off x="3219450" y="6707821"/>
              <a:ext cx="1917700" cy="1657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經直轄市、縣（市）主管機關</a:t>
              </a:r>
              <a:r>
                <a:rPr kumimoji="1" lang="zh-TW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查核或檢驗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，</a:t>
              </a:r>
              <a:r>
                <a:rPr kumimoji="1" lang="zh-TW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確定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有違反第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15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項、第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4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項或第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16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條。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(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食安法第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52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款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)</a:t>
              </a:r>
              <a:endParaRPr kumimoji="1" lang="en-US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grpSp>
        <p:nvGrpSpPr>
          <p:cNvPr id="73" name="群組 72"/>
          <p:cNvGrpSpPr/>
          <p:nvPr/>
        </p:nvGrpSpPr>
        <p:grpSpPr>
          <a:xfrm>
            <a:off x="3433495" y="5791747"/>
            <a:ext cx="1003617" cy="1796586"/>
            <a:chOff x="5219700" y="6629400"/>
            <a:chExt cx="1917700" cy="1610849"/>
          </a:xfrm>
        </p:grpSpPr>
        <p:sp>
          <p:nvSpPr>
            <p:cNvPr id="36" name="文字方塊 74"/>
            <p:cNvSpPr txBox="1">
              <a:spLocks noChangeArrowheads="1"/>
            </p:cNvSpPr>
            <p:nvPr/>
          </p:nvSpPr>
          <p:spPr bwMode="auto">
            <a:xfrm>
              <a:off x="5310468" y="6640051"/>
              <a:ext cx="1784474" cy="1600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經直轄市、縣（市）主管機關</a:t>
              </a:r>
              <a:r>
                <a:rPr kumimoji="1" lang="zh-TW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查核或檢驗</a:t>
              </a:r>
              <a:endParaRPr kumimoji="1" lang="en-US" altLang="zh-TW" sz="1000" b="1" u="sng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，</a:t>
              </a:r>
              <a:r>
                <a:rPr kumimoji="1" lang="zh-TW" altLang="zh-TW" sz="1000" b="1" u="sng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不符合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中央主管機關依第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17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條、第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18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所定標準。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(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食安法第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52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1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2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款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)</a:t>
              </a:r>
              <a:endParaRPr kumimoji="1" lang="en-US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46" name="圓角矩形 45"/>
            <p:cNvSpPr/>
            <p:nvPr/>
          </p:nvSpPr>
          <p:spPr>
            <a:xfrm>
              <a:off x="5219700" y="6629400"/>
              <a:ext cx="1917700" cy="1600200"/>
            </a:xfrm>
            <a:prstGeom prst="round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</p:grpSp>
      <p:sp>
        <p:nvSpPr>
          <p:cNvPr id="47" name="Rectangle 44"/>
          <p:cNvSpPr>
            <a:spLocks noChangeArrowheads="1"/>
          </p:cNvSpPr>
          <p:nvPr/>
        </p:nvSpPr>
        <p:spPr bwMode="auto">
          <a:xfrm>
            <a:off x="1059462" y="262565"/>
            <a:ext cx="6385564" cy="357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415" tIns="34208" rIns="68415" bIns="34208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800" b="1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   </a:t>
            </a:r>
            <a:r>
              <a:rPr kumimoji="1" lang="zh-TW" altLang="zh-TW" sz="1800" b="1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食品衛生安全事件處理作業流程圖 </a:t>
            </a:r>
            <a:r>
              <a:rPr kumimoji="1" lang="en-US" altLang="zh-TW" sz="800" b="1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103.12.11</a:t>
            </a:r>
            <a:endParaRPr kumimoji="1" lang="en-US" altLang="zh-TW" dirty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cxnSp>
        <p:nvCxnSpPr>
          <p:cNvPr id="27" name="直線單箭頭接點 26"/>
          <p:cNvCxnSpPr>
            <a:stCxn id="80" idx="3"/>
          </p:cNvCxnSpPr>
          <p:nvPr/>
        </p:nvCxnSpPr>
        <p:spPr>
          <a:xfrm>
            <a:off x="3429000" y="1496616"/>
            <a:ext cx="285394" cy="0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 w="med" len="sm"/>
          </a:ln>
          <a:effectLst/>
        </p:spPr>
      </p:cxnSp>
      <p:cxnSp>
        <p:nvCxnSpPr>
          <p:cNvPr id="7" name="直線單箭頭接點 6"/>
          <p:cNvCxnSpPr>
            <a:stCxn id="101" idx="2"/>
            <a:endCxn id="168" idx="0"/>
          </p:cNvCxnSpPr>
          <p:nvPr/>
        </p:nvCxnSpPr>
        <p:spPr>
          <a:xfrm>
            <a:off x="5870492" y="3440832"/>
            <a:ext cx="10411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單箭頭接點 118"/>
          <p:cNvCxnSpPr>
            <a:endCxn id="46" idx="0"/>
          </p:cNvCxnSpPr>
          <p:nvPr/>
        </p:nvCxnSpPr>
        <p:spPr>
          <a:xfrm>
            <a:off x="3929745" y="5336386"/>
            <a:ext cx="5559" cy="455360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grpSp>
        <p:nvGrpSpPr>
          <p:cNvPr id="245" name="群組 244"/>
          <p:cNvGrpSpPr/>
          <p:nvPr/>
        </p:nvGrpSpPr>
        <p:grpSpPr>
          <a:xfrm>
            <a:off x="5172630" y="2576739"/>
            <a:ext cx="1416547" cy="864093"/>
            <a:chOff x="9674814" y="4117072"/>
            <a:chExt cx="1632165" cy="794878"/>
          </a:xfrm>
        </p:grpSpPr>
        <p:sp>
          <p:nvSpPr>
            <p:cNvPr id="101" name="圓角矩形 100"/>
            <p:cNvSpPr/>
            <p:nvPr/>
          </p:nvSpPr>
          <p:spPr>
            <a:xfrm>
              <a:off x="9674814" y="4117072"/>
              <a:ext cx="1608173" cy="79487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41" name="文字方塊 80"/>
            <p:cNvSpPr txBox="1">
              <a:spLocks noChangeArrowheads="1"/>
            </p:cNvSpPr>
            <p:nvPr/>
          </p:nvSpPr>
          <p:spPr bwMode="auto">
            <a:xfrm>
              <a:off x="9698807" y="4117072"/>
              <a:ext cx="1608172" cy="79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中央主管機關對重大或發性事件，必要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時得依風險評估或流行病學調查。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(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食安法第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4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5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)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kumimoji="1" lang="zh-TW" altLang="zh-TW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cxnSp>
        <p:nvCxnSpPr>
          <p:cNvPr id="92" name="直線單箭頭接點 91"/>
          <p:cNvCxnSpPr/>
          <p:nvPr/>
        </p:nvCxnSpPr>
        <p:spPr>
          <a:xfrm flipH="1">
            <a:off x="1772140" y="5336386"/>
            <a:ext cx="7792" cy="511223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grpSp>
        <p:nvGrpSpPr>
          <p:cNvPr id="93" name="群組 92"/>
          <p:cNvGrpSpPr/>
          <p:nvPr/>
        </p:nvGrpSpPr>
        <p:grpSpPr>
          <a:xfrm>
            <a:off x="1268760" y="5847609"/>
            <a:ext cx="1022344" cy="763100"/>
            <a:chOff x="3252577" y="9172575"/>
            <a:chExt cx="1741041" cy="1410301"/>
          </a:xfrm>
        </p:grpSpPr>
        <p:sp>
          <p:nvSpPr>
            <p:cNvPr id="94" name="圓角矩形 93"/>
            <p:cNvSpPr/>
            <p:nvPr/>
          </p:nvSpPr>
          <p:spPr>
            <a:xfrm>
              <a:off x="3252577" y="9172575"/>
              <a:ext cx="1714500" cy="1323975"/>
            </a:xfrm>
            <a:prstGeom prst="round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95" name="文字方塊 70"/>
            <p:cNvSpPr txBox="1">
              <a:spLocks noChangeArrowheads="1"/>
            </p:cNvSpPr>
            <p:nvPr/>
          </p:nvSpPr>
          <p:spPr bwMode="auto">
            <a:xfrm>
              <a:off x="3252577" y="9283557"/>
              <a:ext cx="1741041" cy="1299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如經查無違法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情事，應撤銷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原處分，並予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啟封。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</p:txBody>
        </p:sp>
      </p:grpSp>
      <p:sp>
        <p:nvSpPr>
          <p:cNvPr id="118" name="文字方塊 52"/>
          <p:cNvSpPr txBox="1">
            <a:spLocks noChangeArrowheads="1"/>
          </p:cNvSpPr>
          <p:nvPr/>
        </p:nvSpPr>
        <p:spPr bwMode="auto">
          <a:xfrm>
            <a:off x="5502572" y="5168949"/>
            <a:ext cx="230684" cy="269177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415" tIns="34208" rIns="68415" bIns="342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zh-TW" sz="1000" dirty="0"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是</a:t>
            </a:r>
            <a:endParaRPr kumimoji="1" lang="zh-TW" altLang="zh-TW" sz="1000" dirty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0" name="文字方塊 52"/>
          <p:cNvSpPr txBox="1">
            <a:spLocks noChangeArrowheads="1"/>
          </p:cNvSpPr>
          <p:nvPr/>
        </p:nvSpPr>
        <p:spPr bwMode="auto">
          <a:xfrm>
            <a:off x="2467936" y="4304928"/>
            <a:ext cx="168976" cy="38884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415" tIns="34208" rIns="68415" bIns="342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zh-TW" sz="1000" dirty="0"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是</a:t>
            </a:r>
            <a:endParaRPr kumimoji="1" lang="zh-TW" altLang="zh-TW" sz="1000" dirty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cxnSp>
        <p:nvCxnSpPr>
          <p:cNvPr id="110" name="直線單箭頭接點 109"/>
          <p:cNvCxnSpPr>
            <a:stCxn id="5" idx="2"/>
            <a:endCxn id="112" idx="0"/>
          </p:cNvCxnSpPr>
          <p:nvPr/>
        </p:nvCxnSpPr>
        <p:spPr>
          <a:xfrm>
            <a:off x="1023848" y="1899435"/>
            <a:ext cx="0" cy="825161"/>
          </a:xfrm>
          <a:prstGeom prst="straightConnector1">
            <a:avLst/>
          </a:prstGeom>
          <a:ln w="3810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群組 110"/>
          <p:cNvGrpSpPr/>
          <p:nvPr/>
        </p:nvGrpSpPr>
        <p:grpSpPr>
          <a:xfrm>
            <a:off x="490904" y="2724596"/>
            <a:ext cx="1065888" cy="1162531"/>
            <a:chOff x="847725" y="1507118"/>
            <a:chExt cx="1943100" cy="789677"/>
          </a:xfrm>
        </p:grpSpPr>
        <p:sp>
          <p:nvSpPr>
            <p:cNvPr id="112" name="圓角矩形 111"/>
            <p:cNvSpPr/>
            <p:nvPr/>
          </p:nvSpPr>
          <p:spPr>
            <a:xfrm>
              <a:off x="847725" y="1507118"/>
              <a:ext cx="1943100" cy="7810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113" name="文字方塊 8"/>
            <p:cNvSpPr txBox="1">
              <a:spLocks noChangeArrowheads="1"/>
            </p:cNvSpPr>
            <p:nvPr/>
          </p:nvSpPr>
          <p:spPr bwMode="auto">
            <a:xfrm>
              <a:off x="847725" y="1515745"/>
              <a:ext cx="1943100" cy="781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主動停止製造、加工、販賣及辦理回收，並通報直轄市、縣</a:t>
              </a:r>
              <a:r>
                <a:rPr kumimoji="1" lang="en-US" altLang="zh-TW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(</a:t>
              </a:r>
              <a:r>
                <a:rPr kumimoji="1" lang="zh-TW" altLang="en-US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市</a:t>
              </a:r>
              <a:r>
                <a:rPr kumimoji="1" lang="en-US" altLang="zh-TW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)</a:t>
              </a:r>
              <a:r>
                <a:rPr kumimoji="1" lang="zh-TW" altLang="en-US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主管機關。</a:t>
              </a:r>
              <a:r>
                <a:rPr kumimoji="1" lang="en-US" altLang="zh-TW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(</a:t>
              </a:r>
              <a:r>
                <a:rPr kumimoji="1" lang="zh-TW" altLang="en-US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食安法第</a:t>
              </a:r>
              <a:r>
                <a:rPr kumimoji="1" lang="en-US" altLang="zh-TW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7</a:t>
              </a:r>
              <a:r>
                <a:rPr kumimoji="1" lang="zh-TW" altLang="en-US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條第</a:t>
              </a:r>
              <a:r>
                <a:rPr kumimoji="1" lang="en-US" altLang="zh-TW" sz="1000" b="1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5</a:t>
              </a:r>
              <a:r>
                <a:rPr kumimoji="1" lang="zh-TW" altLang="en-US" sz="1000" b="1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項</a:t>
              </a:r>
              <a:r>
                <a:rPr kumimoji="1" lang="en-US" altLang="zh-TW" sz="1000" b="1" dirty="0">
                  <a:latin typeface="Arial" pitchFamily="34" charset="0"/>
                  <a:ea typeface="新細明體" pitchFamily="18" charset="-120"/>
                  <a:cs typeface="新細明體" pitchFamily="18" charset="-120"/>
                </a:rPr>
                <a:t>)</a:t>
              </a:r>
              <a:endParaRPr kumimoji="1" lang="zh-TW" altLang="zh-TW" sz="1000" b="1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grpSp>
        <p:nvGrpSpPr>
          <p:cNvPr id="222" name="群組 221"/>
          <p:cNvGrpSpPr/>
          <p:nvPr/>
        </p:nvGrpSpPr>
        <p:grpSpPr>
          <a:xfrm>
            <a:off x="2181678" y="1064568"/>
            <a:ext cx="1247322" cy="864096"/>
            <a:chOff x="4744616" y="654592"/>
            <a:chExt cx="1783775" cy="817862"/>
          </a:xfrm>
        </p:grpSpPr>
        <p:sp>
          <p:nvSpPr>
            <p:cNvPr id="80" name="圓角矩形 79"/>
            <p:cNvSpPr/>
            <p:nvPr/>
          </p:nvSpPr>
          <p:spPr>
            <a:xfrm>
              <a:off x="4744616" y="654592"/>
              <a:ext cx="1783775" cy="81786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121" name="文字方塊 48"/>
            <p:cNvSpPr txBox="1">
              <a:spLocks noChangeArrowheads="1"/>
            </p:cNvSpPr>
            <p:nvPr/>
          </p:nvSpPr>
          <p:spPr bwMode="auto">
            <a:xfrm>
              <a:off x="4744616" y="683646"/>
              <a:ext cx="1771951" cy="788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9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 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直轄市、縣（市）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主管機關發現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有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危害食品衛生安全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之虞事件發生</a:t>
              </a:r>
              <a:endParaRPr kumimoji="1" lang="en-US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cxnSp>
        <p:nvCxnSpPr>
          <p:cNvPr id="122" name="直線單箭頭接點 121"/>
          <p:cNvCxnSpPr>
            <a:stCxn id="112" idx="3"/>
            <a:endCxn id="18" idx="1"/>
          </p:cNvCxnSpPr>
          <p:nvPr/>
        </p:nvCxnSpPr>
        <p:spPr>
          <a:xfrm flipV="1">
            <a:off x="1556792" y="3298613"/>
            <a:ext cx="300303" cy="899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27" name="直線單箭頭接點 126"/>
          <p:cNvCxnSpPr/>
          <p:nvPr/>
        </p:nvCxnSpPr>
        <p:spPr>
          <a:xfrm flipH="1">
            <a:off x="4981166" y="1466850"/>
            <a:ext cx="324259" cy="10218"/>
          </a:xfrm>
          <a:prstGeom prst="straightConnector1">
            <a:avLst/>
          </a:prstGeom>
          <a:ln w="38100">
            <a:prstDash val="solid"/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文字方塊 71"/>
          <p:cNvSpPr txBox="1">
            <a:spLocks noChangeArrowheads="1"/>
          </p:cNvSpPr>
          <p:nvPr/>
        </p:nvSpPr>
        <p:spPr bwMode="auto">
          <a:xfrm>
            <a:off x="5085184" y="1208584"/>
            <a:ext cx="194034" cy="20368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68415" tIns="34208" rIns="68415" bIns="342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zh-TW" dirty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grpSp>
        <p:nvGrpSpPr>
          <p:cNvPr id="210" name="群組 209"/>
          <p:cNvGrpSpPr/>
          <p:nvPr/>
        </p:nvGrpSpPr>
        <p:grpSpPr>
          <a:xfrm>
            <a:off x="5249224" y="1064568"/>
            <a:ext cx="1263358" cy="809018"/>
            <a:chOff x="9127926" y="1528652"/>
            <a:chExt cx="3284971" cy="906128"/>
          </a:xfrm>
        </p:grpSpPr>
        <p:sp>
          <p:nvSpPr>
            <p:cNvPr id="25" name="圓角矩形 24"/>
            <p:cNvSpPr/>
            <p:nvPr/>
          </p:nvSpPr>
          <p:spPr>
            <a:xfrm>
              <a:off x="9225688" y="1528652"/>
              <a:ext cx="3089447" cy="89400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131" name="文字方塊 80"/>
            <p:cNvSpPr txBox="1">
              <a:spLocks noChangeArrowheads="1"/>
            </p:cNvSpPr>
            <p:nvPr/>
          </p:nvSpPr>
          <p:spPr bwMode="auto">
            <a:xfrm>
              <a:off x="9127926" y="1604894"/>
              <a:ext cx="3284971" cy="829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中央主管機關發現有危害食品衛生安全之虞事件發生</a:t>
              </a:r>
              <a:endParaRPr kumimoji="1" lang="zh-TW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</p:txBody>
        </p:sp>
      </p:grpSp>
      <p:grpSp>
        <p:nvGrpSpPr>
          <p:cNvPr id="247" name="群組 246"/>
          <p:cNvGrpSpPr/>
          <p:nvPr/>
        </p:nvGrpSpPr>
        <p:grpSpPr>
          <a:xfrm>
            <a:off x="3714393" y="964143"/>
            <a:ext cx="1250841" cy="1962478"/>
            <a:chOff x="6710878" y="2436987"/>
            <a:chExt cx="1851783" cy="1473428"/>
          </a:xfrm>
        </p:grpSpPr>
        <p:sp>
          <p:nvSpPr>
            <p:cNvPr id="28" name="圓角矩形 27"/>
            <p:cNvSpPr/>
            <p:nvPr/>
          </p:nvSpPr>
          <p:spPr>
            <a:xfrm>
              <a:off x="6710878" y="2436987"/>
              <a:ext cx="1847164" cy="1446589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  <p:sp>
          <p:nvSpPr>
            <p:cNvPr id="134" name="矩形 133"/>
            <p:cNvSpPr/>
            <p:nvPr/>
          </p:nvSpPr>
          <p:spPr>
            <a:xfrm>
              <a:off x="6805013" y="2454621"/>
              <a:ext cx="1757648" cy="14557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主動查驗、發布預警或採行必要管制措施，包含主管機關應抽樣檢驗、追查原料來源、產品流向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、公布檢驗結果及揭露資訊，並令食品業者自主檢驗。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(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食安法第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5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2 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)</a:t>
              </a:r>
            </a:p>
          </p:txBody>
        </p:sp>
      </p:grpSp>
      <p:grpSp>
        <p:nvGrpSpPr>
          <p:cNvPr id="241" name="群組 240"/>
          <p:cNvGrpSpPr/>
          <p:nvPr/>
        </p:nvGrpSpPr>
        <p:grpSpPr>
          <a:xfrm>
            <a:off x="5340843" y="3728864"/>
            <a:ext cx="1080120" cy="1273786"/>
            <a:chOff x="9483732" y="5664758"/>
            <a:chExt cx="2529867" cy="1174417"/>
          </a:xfrm>
        </p:grpSpPr>
        <p:sp>
          <p:nvSpPr>
            <p:cNvPr id="42" name="文字方塊 81"/>
            <p:cNvSpPr txBox="1">
              <a:spLocks noChangeArrowheads="1"/>
            </p:cNvSpPr>
            <p:nvPr/>
          </p:nvSpPr>
          <p:spPr bwMode="auto">
            <a:xfrm>
              <a:off x="9964538" y="6020814"/>
              <a:ext cx="1628374" cy="477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對人體健康有害或有害之虞</a:t>
              </a:r>
              <a:endParaRPr kumimoji="1" lang="zh-TW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kumimoji="1" lang="zh-TW" altLang="zh-TW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68" name="菱形 167"/>
            <p:cNvSpPr/>
            <p:nvPr/>
          </p:nvSpPr>
          <p:spPr>
            <a:xfrm>
              <a:off x="9483732" y="5664758"/>
              <a:ext cx="2529867" cy="1174417"/>
            </a:xfrm>
            <a:prstGeom prst="diamond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42" name="群組 241"/>
          <p:cNvGrpSpPr/>
          <p:nvPr/>
        </p:nvGrpSpPr>
        <p:grpSpPr>
          <a:xfrm>
            <a:off x="5104382" y="5678960"/>
            <a:ext cx="1553042" cy="2053625"/>
            <a:chOff x="9250248" y="7233074"/>
            <a:chExt cx="2920537" cy="1778832"/>
          </a:xfrm>
        </p:grpSpPr>
        <p:sp>
          <p:nvSpPr>
            <p:cNvPr id="13" name="文字方塊 35"/>
            <p:cNvSpPr txBox="1">
              <a:spLocks noChangeArrowheads="1"/>
            </p:cNvSpPr>
            <p:nvPr/>
          </p:nvSpPr>
          <p:spPr bwMode="auto">
            <a:xfrm>
              <a:off x="9255852" y="7316052"/>
              <a:ext cx="2786593" cy="1470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中央主管機關依風險評估或流行病學調查結果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，公告對特定產品或特定地區之產品採取下列管理措施：</a:t>
              </a:r>
              <a:endParaRPr kumimoji="1" lang="zh-TW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一、限制或停止輸入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          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查驗、製造及加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         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工之方式或條件。</a:t>
              </a:r>
              <a:endParaRPr kumimoji="1" lang="zh-TW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二、下架、封存、限期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          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回收、限期改、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 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          </a:t>
              </a:r>
              <a:r>
                <a:rPr kumimoji="1" lang="zh-TW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沒入銷毀。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(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食安</a:t>
              </a:r>
              <a:endParaRPr kumimoji="1" lang="en-US" altLang="zh-TW" sz="1000" b="1" dirty="0">
                <a:latin typeface="Calibri" pitchFamily="34" charset="0"/>
                <a:ea typeface="新細明體" pitchFamily="18" charset="-120"/>
                <a:cs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          法第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4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條第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5</a:t>
              </a:r>
              <a:r>
                <a:rPr kumimoji="1" lang="zh-TW" altLang="en-US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項</a:t>
              </a:r>
              <a:r>
                <a:rPr kumimoji="1" lang="en-US" altLang="zh-TW" sz="1000" b="1" dirty="0">
                  <a:latin typeface="Calibri" pitchFamily="34" charset="0"/>
                  <a:ea typeface="新細明體" pitchFamily="18" charset="-120"/>
                  <a:cs typeface="Times New Roman" pitchFamily="18" charset="0"/>
                </a:rPr>
                <a:t>)</a:t>
              </a:r>
              <a:endParaRPr kumimoji="1" lang="en-US" altLang="zh-TW" sz="1000" dirty="0"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70" name="圓角矩形 169"/>
            <p:cNvSpPr/>
            <p:nvPr/>
          </p:nvSpPr>
          <p:spPr>
            <a:xfrm>
              <a:off x="9250248" y="7233074"/>
              <a:ext cx="2920537" cy="177883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/>
            </a:p>
          </p:txBody>
        </p:sp>
      </p:grpSp>
      <p:cxnSp>
        <p:nvCxnSpPr>
          <p:cNvPr id="175" name="直線單箭頭接點 174"/>
          <p:cNvCxnSpPr>
            <a:stCxn id="168" idx="2"/>
            <a:endCxn id="170" idx="0"/>
          </p:cNvCxnSpPr>
          <p:nvPr/>
        </p:nvCxnSpPr>
        <p:spPr>
          <a:xfrm>
            <a:off x="5880903" y="5002650"/>
            <a:ext cx="0" cy="6763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單箭頭接點 87"/>
          <p:cNvCxnSpPr>
            <a:stCxn id="18" idx="3"/>
            <a:endCxn id="43" idx="0"/>
          </p:cNvCxnSpPr>
          <p:nvPr/>
        </p:nvCxnSpPr>
        <p:spPr>
          <a:xfrm>
            <a:off x="3776768" y="3298613"/>
            <a:ext cx="1010385" cy="687958"/>
          </a:xfrm>
          <a:prstGeom prst="bentConnector2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 w="med" len="med"/>
          </a:ln>
          <a:effectLst/>
        </p:spPr>
      </p:cxnSp>
      <p:sp>
        <p:nvSpPr>
          <p:cNvPr id="91" name="文字方塊 38"/>
          <p:cNvSpPr txBox="1">
            <a:spLocks noChangeArrowheads="1"/>
          </p:cNvSpPr>
          <p:nvPr/>
        </p:nvSpPr>
        <p:spPr bwMode="auto">
          <a:xfrm>
            <a:off x="4216504" y="3039147"/>
            <a:ext cx="220608" cy="25766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68415" tIns="34208" rIns="68415" bIns="342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zh-TW" sz="1000" dirty="0"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否</a:t>
            </a:r>
            <a:endParaRPr kumimoji="1" lang="zh-TW" altLang="zh-TW" sz="1000" dirty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4898384" y="39427"/>
            <a:ext cx="194421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b="1" dirty="0"/>
              <a:t>FDA</a:t>
            </a:r>
            <a:r>
              <a:rPr lang="zh-TW" altLang="zh-TW" sz="1000" b="1" dirty="0"/>
              <a:t>食字第</a:t>
            </a:r>
            <a:r>
              <a:rPr lang="en-US" altLang="zh-TW" sz="1000" b="1" dirty="0"/>
              <a:t>1031304565</a:t>
            </a:r>
            <a:r>
              <a:rPr lang="zh-TW" altLang="zh-TW" sz="1000" b="1" dirty="0"/>
              <a:t>號函附件</a:t>
            </a:r>
            <a:endParaRPr lang="zh-TW" altLang="zh-TW" sz="10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4815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537</Words>
  <Application>Microsoft Office PowerPoint</Application>
  <PresentationFormat>A4 紙張 (210x297 公釐)</PresentationFormat>
  <Paragraphs>51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ikaros2501</dc:creator>
  <cp:lastModifiedBy>楊安遠</cp:lastModifiedBy>
  <cp:revision>67</cp:revision>
  <cp:lastPrinted>2014-12-11T03:58:40Z</cp:lastPrinted>
  <dcterms:created xsi:type="dcterms:W3CDTF">2014-11-24T15:24:49Z</dcterms:created>
  <dcterms:modified xsi:type="dcterms:W3CDTF">2016-05-03T04:08:05Z</dcterms:modified>
</cp:coreProperties>
</file>